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handoutMasterIdLst>
    <p:handoutMasterId r:id="rId13"/>
  </p:handoutMasterIdLst>
  <p:sldIdLst>
    <p:sldId id="257" r:id="rId2"/>
    <p:sldId id="258" r:id="rId3"/>
    <p:sldId id="259" r:id="rId4"/>
    <p:sldId id="260" r:id="rId5"/>
    <p:sldId id="261" r:id="rId6"/>
    <p:sldId id="262" r:id="rId7"/>
    <p:sldId id="263" r:id="rId8"/>
    <p:sldId id="264" r:id="rId9"/>
    <p:sldId id="270" r:id="rId10"/>
    <p:sldId id="269"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0597406083921734E-2"/>
          <c:y val="0.13426975507977235"/>
          <c:w val="0.98509210678357362"/>
          <c:h val="0.85241028070227176"/>
        </c:manualLayout>
      </c:layout>
      <c:pie3DChart>
        <c:varyColors val="1"/>
        <c:ser>
          <c:idx val="0"/>
          <c:order val="0"/>
          <c:tx>
            <c:strRef>
              <c:f>Sheet1!$B$1</c:f>
              <c:strCache>
                <c:ptCount val="1"/>
                <c:pt idx="0">
                  <c:v>Test Overview</c:v>
                </c:pt>
              </c:strCache>
            </c:strRef>
          </c:tx>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9E5F-4A34-A40F-872FE024D52F}"/>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2-9E5F-4A34-A40F-872FE024D52F}"/>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9E5F-4A34-A40F-872FE024D52F}"/>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4-9E5F-4A34-A40F-872FE024D52F}"/>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9E5F-4A34-A40F-872FE024D52F}"/>
              </c:ext>
            </c:extLst>
          </c:dPt>
          <c:dPt>
            <c:idx val="5"/>
            <c:bubble3D val="0"/>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6-9E5F-4A34-A40F-872FE024D52F}"/>
              </c:ext>
            </c:extLst>
          </c:dPt>
          <c:dPt>
            <c:idx val="6"/>
            <c:bubble3D val="0"/>
            <c:spPr>
              <a:solidFill>
                <a:schemeClr val="accent1">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9E5F-4A34-A40F-872FE024D52F}"/>
              </c:ext>
            </c:extLst>
          </c:dPt>
          <c:dPt>
            <c:idx val="7"/>
            <c:bubble3D val="0"/>
            <c:spPr>
              <a:solidFill>
                <a:schemeClr val="accent2">
                  <a:lumMod val="60000"/>
                </a:scheme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8-9E5F-4A34-A40F-872FE024D52F}"/>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1-9E5F-4A34-A40F-872FE024D52F}"/>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2-9E5F-4A34-A40F-872FE024D52F}"/>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3-9E5F-4A34-A40F-872FE024D52F}"/>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4-9E5F-4A34-A40F-872FE024D52F}"/>
                </c:ext>
              </c:extLst>
            </c:dLbl>
            <c:dLbl>
              <c:idx val="4"/>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5-9E5F-4A34-A40F-872FE024D52F}"/>
                </c:ext>
              </c:extLst>
            </c:dLbl>
            <c:dLbl>
              <c:idx val="5"/>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6"/>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6-9E5F-4A34-A40F-872FE024D52F}"/>
                </c:ext>
              </c:extLst>
            </c:dLbl>
            <c:dLbl>
              <c:idx val="6"/>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7-9E5F-4A34-A40F-872FE024D52F}"/>
                </c:ext>
              </c:extLst>
            </c:dLbl>
            <c:dLbl>
              <c:idx val="7"/>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lumMod val="60000"/>
                        </a:schemeClr>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8-9E5F-4A34-A40F-872FE024D52F}"/>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Sheet1!$A$2:$A$9</c:f>
              <c:strCache>
                <c:ptCount val="8"/>
                <c:pt idx="0">
                  <c:v>Exploratory</c:v>
                </c:pt>
                <c:pt idx="1">
                  <c:v>Smoke</c:v>
                </c:pt>
                <c:pt idx="2">
                  <c:v>Component</c:v>
                </c:pt>
                <c:pt idx="3">
                  <c:v>Negative</c:v>
                </c:pt>
                <c:pt idx="4">
                  <c:v>Positive</c:v>
                </c:pt>
                <c:pt idx="5">
                  <c:v>Security</c:v>
                </c:pt>
                <c:pt idx="6">
                  <c:v>Compatibility</c:v>
                </c:pt>
                <c:pt idx="7">
                  <c:v>Performance</c:v>
                </c:pt>
              </c:strCache>
            </c:strRef>
          </c:cat>
          <c:val>
            <c:numRef>
              <c:f>Sheet1!$B$2:$B$9</c:f>
              <c:numCache>
                <c:formatCode>General</c:formatCode>
                <c:ptCount val="8"/>
                <c:pt idx="0">
                  <c:v>21</c:v>
                </c:pt>
                <c:pt idx="1">
                  <c:v>16</c:v>
                </c:pt>
                <c:pt idx="2">
                  <c:v>5</c:v>
                </c:pt>
                <c:pt idx="3">
                  <c:v>7</c:v>
                </c:pt>
                <c:pt idx="4">
                  <c:v>2</c:v>
                </c:pt>
                <c:pt idx="5">
                  <c:v>3</c:v>
                </c:pt>
                <c:pt idx="6">
                  <c:v>4</c:v>
                </c:pt>
                <c:pt idx="7">
                  <c:v>1</c:v>
                </c:pt>
              </c:numCache>
            </c:numRef>
          </c:val>
          <c:extLst>
            <c:ext xmlns:c16="http://schemas.microsoft.com/office/drawing/2014/chart" uri="{C3380CC4-5D6E-409C-BE32-E72D297353CC}">
              <c16:uniqueId val="{00000000-9E5F-4A34-A40F-872FE024D52F}"/>
            </c:ext>
          </c:extLst>
        </c:ser>
        <c:dLbls>
          <c:dLblPos val="out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65000"/>
                  <a:lumOff val="35000"/>
                </a:schemeClr>
              </a:solidFill>
              <a:latin typeface="+mn-lt"/>
              <a:ea typeface="+mn-ea"/>
              <a:cs typeface="+mn-cs"/>
            </a:defRPr>
          </a:pPr>
          <a:endParaRPr lang="en-US"/>
        </a:p>
      </c:txPr>
    </c:title>
    <c:autoTitleDeleted val="0"/>
    <c:view3D>
      <c:rotX val="50"/>
      <c:rotY val="0"/>
      <c:depthPercent val="100"/>
      <c:rAngAx val="0"/>
      <c:perspective val="6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Bug Category</c:v>
                </c:pt>
              </c:strCache>
            </c:strRef>
          </c:tx>
          <c:dPt>
            <c:idx val="0"/>
            <c:bubble3D val="0"/>
            <c:spPr>
              <a:solidFill>
                <a:schemeClr val="accent6"/>
              </a:solidFill>
              <a:ln>
                <a:noFill/>
              </a:ln>
              <a:effectLst>
                <a:outerShdw blurRad="88900" sx="102000" sy="102000" algn="ctr" rotWithShape="0">
                  <a:prstClr val="black">
                    <a:alpha val="20000"/>
                  </a:prstClr>
                </a:outerShdw>
              </a:effectLst>
              <a:scene3d>
                <a:camera prst="orthographicFront"/>
                <a:lightRig rig="threePt" dir="t"/>
              </a:scene3d>
              <a:sp3d prstMaterial="matte"/>
            </c:spPr>
            <c:extLst>
              <c:ext xmlns:c16="http://schemas.microsoft.com/office/drawing/2014/chart" uri="{C3380CC4-5D6E-409C-BE32-E72D297353CC}">
                <c16:uniqueId val="{00000001-0B1B-4B3C-B514-DB997A6BD70D}"/>
              </c:ext>
            </c:extLst>
          </c:dPt>
          <c:dPt>
            <c:idx val="1"/>
            <c:bubble3D val="0"/>
            <c:spPr>
              <a:solidFill>
                <a:schemeClr val="accent5"/>
              </a:solidFill>
              <a:ln>
                <a:noFill/>
              </a:ln>
              <a:effectLst>
                <a:outerShdw blurRad="88900" sx="102000" sy="102000" algn="ctr" rotWithShape="0">
                  <a:prstClr val="black">
                    <a:alpha val="20000"/>
                  </a:prstClr>
                </a:outerShdw>
              </a:effectLst>
              <a:scene3d>
                <a:camera prst="orthographicFront"/>
                <a:lightRig rig="threePt" dir="t"/>
              </a:scene3d>
              <a:sp3d prstMaterial="matte"/>
            </c:spPr>
            <c:extLst>
              <c:ext xmlns:c16="http://schemas.microsoft.com/office/drawing/2014/chart" uri="{C3380CC4-5D6E-409C-BE32-E72D297353CC}">
                <c16:uniqueId val="{00000003-0B1B-4B3C-B514-DB997A6BD70D}"/>
              </c:ext>
            </c:extLst>
          </c:dPt>
          <c:dPt>
            <c:idx val="2"/>
            <c:bubble3D val="0"/>
            <c:spPr>
              <a:solidFill>
                <a:schemeClr val="accent4"/>
              </a:solidFill>
              <a:ln>
                <a:noFill/>
              </a:ln>
              <a:effectLst>
                <a:outerShdw blurRad="88900" sx="102000" sy="102000" algn="ctr" rotWithShape="0">
                  <a:prstClr val="black">
                    <a:alpha val="20000"/>
                  </a:prstClr>
                </a:outerShdw>
              </a:effectLst>
              <a:scene3d>
                <a:camera prst="orthographicFront"/>
                <a:lightRig rig="threePt" dir="t"/>
              </a:scene3d>
              <a:sp3d prstMaterial="matte"/>
            </c:spPr>
            <c:extLst>
              <c:ext xmlns:c16="http://schemas.microsoft.com/office/drawing/2014/chart" uri="{C3380CC4-5D6E-409C-BE32-E72D297353CC}">
                <c16:uniqueId val="{00000005-0B1B-4B3C-B514-DB997A6BD70D}"/>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Sheet1!$A$2:$A$5</c:f>
              <c:strCache>
                <c:ptCount val="3"/>
                <c:pt idx="0">
                  <c:v>Bug</c:v>
                </c:pt>
                <c:pt idx="1">
                  <c:v>Feature</c:v>
                </c:pt>
                <c:pt idx="2">
                  <c:v>Improvement</c:v>
                </c:pt>
              </c:strCache>
            </c:strRef>
          </c:cat>
          <c:val>
            <c:numRef>
              <c:f>Sheet1!$B$2:$B$5</c:f>
              <c:numCache>
                <c:formatCode>General</c:formatCode>
                <c:ptCount val="3"/>
                <c:pt idx="0">
                  <c:v>3</c:v>
                </c:pt>
                <c:pt idx="1">
                  <c:v>2</c:v>
                </c:pt>
                <c:pt idx="2">
                  <c:v>3</c:v>
                </c:pt>
              </c:numCache>
            </c:numRef>
          </c:val>
          <c:extLst>
            <c:ext xmlns:c16="http://schemas.microsoft.com/office/drawing/2014/chart" uri="{C3380CC4-5D6E-409C-BE32-E72D297353CC}">
              <c16:uniqueId val="{00000000-B969-432B-8A30-88D6B48C0AE1}"/>
            </c:ext>
          </c:extLst>
        </c:ser>
        <c:dLbls>
          <c:dLblPos val="inEnd"/>
          <c:showLegendKey val="0"/>
          <c:showVal val="0"/>
          <c:showCatName val="0"/>
          <c:showSerName val="0"/>
          <c:showPercent val="1"/>
          <c:showBubbleSize val="0"/>
          <c:showLeaderLines val="1"/>
        </c:dLbls>
      </c:pie3DChart>
      <c:spPr>
        <a:noFill/>
        <a:ln>
          <a:noFill/>
        </a:ln>
        <a:effectLst/>
      </c:spPr>
    </c:plotArea>
    <c:legend>
      <c:legendPos val="b"/>
      <c:overlay val="0"/>
      <c:spPr>
        <a:solidFill>
          <a:schemeClr val="lt1">
            <a:alpha val="78000"/>
          </a:schemeClr>
        </a:solid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65000"/>
                  <a:lumOff val="35000"/>
                </a:schemeClr>
              </a:solidFill>
              <a:latin typeface="+mn-lt"/>
              <a:ea typeface="+mn-ea"/>
              <a:cs typeface="+mn-cs"/>
            </a:defRPr>
          </a:pPr>
          <a:endParaRPr lang="en-US"/>
        </a:p>
      </c:txPr>
    </c:title>
    <c:autoTitleDeleted val="0"/>
    <c:view3D>
      <c:rotX val="50"/>
      <c:rotY val="0"/>
      <c:depthPercent val="100"/>
      <c:rAngAx val="0"/>
      <c:perspective val="6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Bug Severity</c:v>
                </c:pt>
              </c:strCache>
            </c:strRef>
          </c:tx>
          <c:dPt>
            <c:idx val="0"/>
            <c:bubble3D val="0"/>
            <c:spPr>
              <a:solidFill>
                <a:schemeClr val="accent1"/>
              </a:solidFill>
              <a:ln>
                <a:noFill/>
              </a:ln>
              <a:effectLst>
                <a:outerShdw blurRad="88900" sx="102000" sy="102000" algn="ctr" rotWithShape="0">
                  <a:prstClr val="black">
                    <a:alpha val="20000"/>
                  </a:prstClr>
                </a:outerShdw>
              </a:effectLst>
              <a:scene3d>
                <a:camera prst="orthographicFront"/>
                <a:lightRig rig="threePt" dir="t"/>
              </a:scene3d>
              <a:sp3d prstMaterial="matte"/>
            </c:spPr>
            <c:extLst>
              <c:ext xmlns:c16="http://schemas.microsoft.com/office/drawing/2014/chart" uri="{C3380CC4-5D6E-409C-BE32-E72D297353CC}">
                <c16:uniqueId val="{00000001-6041-4AB3-9BDD-01F831FB90EE}"/>
              </c:ext>
            </c:extLst>
          </c:dPt>
          <c:dPt>
            <c:idx val="1"/>
            <c:bubble3D val="0"/>
            <c:spPr>
              <a:solidFill>
                <a:schemeClr val="accent2"/>
              </a:solidFill>
              <a:ln>
                <a:noFill/>
              </a:ln>
              <a:effectLst>
                <a:outerShdw blurRad="88900" sx="102000" sy="102000" algn="ctr" rotWithShape="0">
                  <a:prstClr val="black">
                    <a:alpha val="20000"/>
                  </a:prstClr>
                </a:outerShdw>
              </a:effectLst>
              <a:scene3d>
                <a:camera prst="orthographicFront"/>
                <a:lightRig rig="threePt" dir="t"/>
              </a:scene3d>
              <a:sp3d prstMaterial="matte"/>
            </c:spPr>
            <c:extLst>
              <c:ext xmlns:c16="http://schemas.microsoft.com/office/drawing/2014/chart" uri="{C3380CC4-5D6E-409C-BE32-E72D297353CC}">
                <c16:uniqueId val="{00000003-6041-4AB3-9BDD-01F831FB90EE}"/>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Sheet1!$A$2:$A$5</c:f>
              <c:strCache>
                <c:ptCount val="2"/>
                <c:pt idx="0">
                  <c:v>Normal</c:v>
                </c:pt>
                <c:pt idx="1">
                  <c:v>Major</c:v>
                </c:pt>
              </c:strCache>
            </c:strRef>
          </c:cat>
          <c:val>
            <c:numRef>
              <c:f>Sheet1!$B$2:$B$5</c:f>
              <c:numCache>
                <c:formatCode>General</c:formatCode>
                <c:ptCount val="2"/>
                <c:pt idx="0">
                  <c:v>4</c:v>
                </c:pt>
                <c:pt idx="1">
                  <c:v>4</c:v>
                </c:pt>
              </c:numCache>
            </c:numRef>
          </c:val>
          <c:extLst>
            <c:ext xmlns:c16="http://schemas.microsoft.com/office/drawing/2014/chart" uri="{C3380CC4-5D6E-409C-BE32-E72D297353CC}">
              <c16:uniqueId val="{00000000-CE66-4F49-8C5B-5A7696526367}"/>
            </c:ext>
          </c:extLst>
        </c:ser>
        <c:dLbls>
          <c:dLblPos val="inEnd"/>
          <c:showLegendKey val="0"/>
          <c:showVal val="0"/>
          <c:showCatName val="0"/>
          <c:showSerName val="0"/>
          <c:showPercent val="1"/>
          <c:showBubbleSize val="0"/>
          <c:showLeaderLines val="1"/>
        </c:dLbls>
      </c:pie3DChart>
      <c:spPr>
        <a:noFill/>
        <a:ln>
          <a:noFill/>
        </a:ln>
        <a:effectLst/>
      </c:spPr>
    </c:plotArea>
    <c:legend>
      <c:legendPos val="b"/>
      <c:overlay val="0"/>
      <c:spPr>
        <a:solidFill>
          <a:schemeClr val="lt1">
            <a:alpha val="78000"/>
          </a:schemeClr>
        </a:solid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defRPr sz="1197"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22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defRPr sz="1197"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22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B0ADCFD-0095-E413-D344-0CD209A0311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7263AD6-90E7-D457-5988-D9FC67D320A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5E9CE98-6644-4CFB-818D-43B7784A3089}" type="datetimeFigureOut">
              <a:rPr lang="en-US" smtClean="0"/>
              <a:t>3/23/2024</a:t>
            </a:fld>
            <a:endParaRPr lang="en-US"/>
          </a:p>
        </p:txBody>
      </p:sp>
      <p:sp>
        <p:nvSpPr>
          <p:cNvPr id="4" name="Footer Placeholder 3">
            <a:extLst>
              <a:ext uri="{FF2B5EF4-FFF2-40B4-BE49-F238E27FC236}">
                <a16:creationId xmlns:a16="http://schemas.microsoft.com/office/drawing/2014/main" id="{263925EB-41F0-D812-C1D7-F1D710C7A3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793098D-1E5D-906F-6E9E-CBF79ECC12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3E8F0DB-9C76-4436-B015-EBE1995FD4C7}" type="slidenum">
              <a:rPr lang="en-US" smtClean="0"/>
              <a:t>‹#›</a:t>
            </a:fld>
            <a:endParaRPr lang="en-US"/>
          </a:p>
        </p:txBody>
      </p:sp>
    </p:spTree>
    <p:extLst>
      <p:ext uri="{BB962C8B-B14F-4D97-AF65-F5344CB8AC3E}">
        <p14:creationId xmlns:p14="http://schemas.microsoft.com/office/powerpoint/2010/main" val="1550898208"/>
      </p:ext>
    </p:extLst>
  </p:cSld>
  <p:clrMap bg1="lt1" tx1="dk1" bg2="lt2" tx2="dk2" accent1="accent1" accent2="accent2" accent3="accent3" accent4="accent4" accent5="accent5" accent6="accent6" hlink="hlink" folHlink="folHlink"/>
  <p:hf hd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7DAA2D-9EAE-49B1-9C1B-17CF0CD1D5FC}" type="datetimeFigureOut">
              <a:rPr lang="en-US" smtClean="0"/>
              <a:t>3/23/2024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7A34A9-FBC4-45D5-9D58-13362C4EF2BE}" type="slidenum">
              <a:rPr lang="en-US" smtClean="0"/>
              <a:t>‹#›</a:t>
            </a:fld>
            <a:endParaRPr lang="en-US"/>
          </a:p>
        </p:txBody>
      </p:sp>
    </p:spTree>
    <p:extLst>
      <p:ext uri="{BB962C8B-B14F-4D97-AF65-F5344CB8AC3E}">
        <p14:creationId xmlns:p14="http://schemas.microsoft.com/office/powerpoint/2010/main" val="79560388"/>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52C778B-2A7D-4A06-BA02-0AF1D823A928}" type="datetime1">
              <a:rPr lang="en-US" smtClean="0"/>
              <a:t>3/23/2024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17079259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303263-C9A0-4CCB-8C6F-6E2BB4A51C73}" type="datetime1">
              <a:rPr lang="en-US" smtClean="0"/>
              <a:t>3/23/2024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2464445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1752E6-5F46-4032-B315-7FE3EEE69832}" type="datetime1">
              <a:rPr lang="en-US" smtClean="0"/>
              <a:t>3/23/2024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EFCD5C-BE4D-4E30-86FE-E77B8E7ACD96}"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2359293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BE63FD-4F2A-44C2-89B4-6151B5123D2E}" type="datetime1">
              <a:rPr lang="en-US" smtClean="0"/>
              <a:t>3/23/2024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26882609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0476E1-7525-4E65-B407-9BEC94F64752}" type="datetime1">
              <a:rPr lang="en-US" smtClean="0"/>
              <a:t>3/23/2024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EFCD5C-BE4D-4E30-86FE-E77B8E7ACD9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127524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901FA6-A878-4E50-8CA4-497F0E93454F}" type="datetime1">
              <a:rPr lang="en-US" smtClean="0"/>
              <a:t>3/23/2024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18195180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E35855-6891-480A-9F4A-1573784790E6}" type="datetime1">
              <a:rPr lang="en-US" smtClean="0"/>
              <a:t>3/23/2024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42836786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F843BF-2362-4518-944D-64EBAAFC3D46}" type="datetime1">
              <a:rPr lang="en-US" smtClean="0"/>
              <a:t>3/23/2024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41373859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78D19A-892B-4E15-A9AB-E711C075F492}" type="datetime1">
              <a:rPr lang="en-US" smtClean="0"/>
              <a:t>3/23/2024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3484757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68B6C9-0BC5-43D4-A8DC-450A20B2DA70}" type="datetime1">
              <a:rPr lang="en-US" smtClean="0"/>
              <a:t>3/23/2024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1356954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3103C9B-7C65-43AF-8748-A08011990BE8}" type="datetime1">
              <a:rPr lang="en-US" smtClean="0"/>
              <a:t>3/23/2024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1383287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7328EE0-3478-4034-B8DE-0A9019BC00A5}" type="datetime1">
              <a:rPr lang="en-US" smtClean="0"/>
              <a:t>3/23/2024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3314812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D701F88-3229-49CE-92CA-BF4DDBF8EAA1}" type="datetime1">
              <a:rPr lang="en-US" smtClean="0"/>
              <a:t>3/23/2024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2512338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00B3AB-3C50-43C8-969E-961077292CC4}" type="datetime1">
              <a:rPr lang="en-US" smtClean="0"/>
              <a:t>3/23/2024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3967848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F50352-1D62-4586-B6FC-4CE680B94124}" type="datetime1">
              <a:rPr lang="en-US" smtClean="0"/>
              <a:t>3/23/2024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1973135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C108AC-DA5C-4A47-BCE5-CD52035B3FA5}" type="datetime1">
              <a:rPr lang="en-US" smtClean="0"/>
              <a:t>3/23/2024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EFCD5C-BE4D-4E30-86FE-E77B8E7ACD96}" type="slidenum">
              <a:rPr lang="en-US" smtClean="0"/>
              <a:t>‹#›</a:t>
            </a:fld>
            <a:endParaRPr lang="en-US"/>
          </a:p>
        </p:txBody>
      </p:sp>
    </p:spTree>
    <p:extLst>
      <p:ext uri="{BB962C8B-B14F-4D97-AF65-F5344CB8AC3E}">
        <p14:creationId xmlns:p14="http://schemas.microsoft.com/office/powerpoint/2010/main" val="22464424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CEE5314-4712-4CEC-94AB-DB5D144C8808}" type="datetime1">
              <a:rPr lang="en-US" smtClean="0"/>
              <a:t>3/23/2024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DEFCD5C-BE4D-4E30-86FE-E77B8E7ACD96}" type="slidenum">
              <a:rPr lang="en-US" smtClean="0"/>
              <a:t>‹#›</a:t>
            </a:fld>
            <a:endParaRPr lang="en-US"/>
          </a:p>
        </p:txBody>
      </p:sp>
    </p:spTree>
    <p:extLst>
      <p:ext uri="{BB962C8B-B14F-4D97-AF65-F5344CB8AC3E}">
        <p14:creationId xmlns:p14="http://schemas.microsoft.com/office/powerpoint/2010/main" val="36345734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7.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C0D93EDF-4E09-0890-C796-B5C2B65078E9}"/>
              </a:ext>
            </a:extLst>
          </p:cNvPr>
          <p:cNvSpPr txBox="1"/>
          <p:nvPr/>
        </p:nvSpPr>
        <p:spPr>
          <a:xfrm>
            <a:off x="607358" y="5851188"/>
            <a:ext cx="4882896" cy="923330"/>
          </a:xfrm>
          <a:prstGeom prst="rect">
            <a:avLst/>
          </a:prstGeom>
          <a:noFill/>
        </p:spPr>
        <p:txBody>
          <a:bodyPr wrap="square" rtlCol="0">
            <a:spAutoFit/>
          </a:bodyPr>
          <a:lstStyle/>
          <a:p>
            <a:r>
              <a:rPr lang="en-US" sz="5400" dirty="0">
                <a:latin typeface="Freestyle Script" panose="030804020302050B0404" pitchFamily="66" charset="0"/>
                <a:cs typeface="Times New Roman" panose="02020603050405020304" pitchFamily="18" charset="0"/>
              </a:rPr>
              <a:t>Web Application Testing</a:t>
            </a:r>
          </a:p>
        </p:txBody>
      </p:sp>
      <p:grpSp>
        <p:nvGrpSpPr>
          <p:cNvPr id="3" name="Group 2">
            <a:extLst>
              <a:ext uri="{FF2B5EF4-FFF2-40B4-BE49-F238E27FC236}">
                <a16:creationId xmlns:a16="http://schemas.microsoft.com/office/drawing/2014/main" id="{593EAFB1-1A4E-10AF-6D3B-16A531450AEF}"/>
              </a:ext>
            </a:extLst>
          </p:cNvPr>
          <p:cNvGrpSpPr/>
          <p:nvPr/>
        </p:nvGrpSpPr>
        <p:grpSpPr>
          <a:xfrm>
            <a:off x="210413" y="214060"/>
            <a:ext cx="11039374" cy="5637128"/>
            <a:chOff x="228701" y="214060"/>
            <a:chExt cx="11039374" cy="5637128"/>
          </a:xfrm>
        </p:grpSpPr>
        <p:pic>
          <p:nvPicPr>
            <p:cNvPr id="9" name="Picture 8">
              <a:extLst>
                <a:ext uri="{FF2B5EF4-FFF2-40B4-BE49-F238E27FC236}">
                  <a16:creationId xmlns:a16="http://schemas.microsoft.com/office/drawing/2014/main" id="{A2B25F7B-CFC7-F191-220C-3FC98542E4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701" y="214060"/>
              <a:ext cx="11039374" cy="5637128"/>
            </a:xfrm>
            <a:prstGeom prst="rect">
              <a:avLst/>
            </a:prstGeom>
          </p:spPr>
        </p:pic>
        <p:pic>
          <p:nvPicPr>
            <p:cNvPr id="17" name="Picture 16">
              <a:extLst>
                <a:ext uri="{FF2B5EF4-FFF2-40B4-BE49-F238E27FC236}">
                  <a16:creationId xmlns:a16="http://schemas.microsoft.com/office/drawing/2014/main" id="{F2254F3A-162A-EB28-FCA3-DF040716D251}"/>
                </a:ext>
              </a:extLst>
            </p:cNvPr>
            <p:cNvPicPr>
              <a:picLocks noChangeAspect="1"/>
            </p:cNvPicPr>
            <p:nvPr/>
          </p:nvPicPr>
          <p:blipFill>
            <a:blip r:embed="rId3"/>
            <a:stretch>
              <a:fillRect/>
            </a:stretch>
          </p:blipFill>
          <p:spPr>
            <a:xfrm>
              <a:off x="4778868" y="1635622"/>
              <a:ext cx="2634264" cy="1593410"/>
            </a:xfrm>
            <a:prstGeom prst="rect">
              <a:avLst/>
            </a:prstGeom>
            <a:ln>
              <a:noFill/>
            </a:ln>
            <a:effectLst>
              <a:softEdge rad="112500"/>
            </a:effectLst>
          </p:spPr>
        </p:pic>
      </p:grpSp>
      <p:sp>
        <p:nvSpPr>
          <p:cNvPr id="4" name="Footer Placeholder 3">
            <a:extLst>
              <a:ext uri="{FF2B5EF4-FFF2-40B4-BE49-F238E27FC236}">
                <a16:creationId xmlns:a16="http://schemas.microsoft.com/office/drawing/2014/main" id="{21EF19F9-211B-FAE6-97C9-794AFD93E7F0}"/>
              </a:ext>
            </a:extLst>
          </p:cNvPr>
          <p:cNvSpPr>
            <a:spLocks noGrp="1"/>
          </p:cNvSpPr>
          <p:nvPr>
            <p:ph type="ftr" sz="quarter" idx="11"/>
          </p:nvPr>
        </p:nvSpPr>
        <p:spPr>
          <a:xfrm>
            <a:off x="10232127" y="6409393"/>
            <a:ext cx="1737369" cy="365125"/>
          </a:xfrm>
        </p:spPr>
        <p:txBody>
          <a:bodyPr/>
          <a:lstStyle/>
          <a:p>
            <a:r>
              <a:rPr lang="en-US" sz="1800" dirty="0">
                <a:latin typeface="Freestyle Script" panose="030804020302050B0404" pitchFamily="66" charset="0"/>
              </a:rPr>
              <a:t>Comsa Radu, March 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7">
            <a:extLst>
              <a:ext uri="{FF2B5EF4-FFF2-40B4-BE49-F238E27FC236}">
                <a16:creationId xmlns:a16="http://schemas.microsoft.com/office/drawing/2014/main" id="{DA7D6DEC-9600-4AD3-460C-EB1F24427491}"/>
              </a:ext>
            </a:extLst>
          </p:cNvPr>
          <p:cNvSpPr txBox="1"/>
          <p:nvPr/>
        </p:nvSpPr>
        <p:spPr>
          <a:xfrm>
            <a:off x="628141" y="215248"/>
            <a:ext cx="6398735" cy="1284967"/>
          </a:xfrm>
          <a:prstGeom prst="rect">
            <a:avLst/>
          </a:prstGeom>
        </p:spPr>
        <p:txBody>
          <a:bodyPr lIns="0" tIns="0" rIns="0" bIns="0" rtlCol="0" anchor="t">
            <a:spAutoFit/>
          </a:bodyPr>
          <a:lstStyle/>
          <a:p>
            <a:pPr>
              <a:lnSpc>
                <a:spcPts val="11199"/>
              </a:lnSpc>
            </a:pPr>
            <a:r>
              <a:rPr lang="en-US" sz="5400" spc="249" dirty="0">
                <a:solidFill>
                  <a:srgbClr val="23262D"/>
                </a:solidFill>
                <a:latin typeface="Freestyle Script" panose="030804020302050B0404" pitchFamily="66" charset="0"/>
              </a:rPr>
              <a:t>Lessons learned</a:t>
            </a:r>
          </a:p>
        </p:txBody>
      </p:sp>
      <p:pic>
        <p:nvPicPr>
          <p:cNvPr id="3" name="Picture 2">
            <a:extLst>
              <a:ext uri="{FF2B5EF4-FFF2-40B4-BE49-F238E27FC236}">
                <a16:creationId xmlns:a16="http://schemas.microsoft.com/office/drawing/2014/main" id="{F017B113-EB71-EE0F-D4B2-5FB0B32F4B00}"/>
              </a:ext>
            </a:extLst>
          </p:cNvPr>
          <p:cNvPicPr>
            <a:picLocks noChangeAspect="1"/>
          </p:cNvPicPr>
          <p:nvPr/>
        </p:nvPicPr>
        <p:blipFill>
          <a:blip r:embed="rId2"/>
          <a:stretch>
            <a:fillRect/>
          </a:stretch>
        </p:blipFill>
        <p:spPr>
          <a:xfrm>
            <a:off x="628141" y="4469567"/>
            <a:ext cx="548640" cy="541324"/>
          </a:xfrm>
          <a:prstGeom prst="rect">
            <a:avLst/>
          </a:prstGeom>
        </p:spPr>
      </p:pic>
      <p:pic>
        <p:nvPicPr>
          <p:cNvPr id="4" name="Picture 3">
            <a:extLst>
              <a:ext uri="{FF2B5EF4-FFF2-40B4-BE49-F238E27FC236}">
                <a16:creationId xmlns:a16="http://schemas.microsoft.com/office/drawing/2014/main" id="{C04F0012-7C60-0FCB-A466-3C13D4B3AB15}"/>
              </a:ext>
            </a:extLst>
          </p:cNvPr>
          <p:cNvPicPr>
            <a:picLocks noChangeAspect="1"/>
          </p:cNvPicPr>
          <p:nvPr/>
        </p:nvPicPr>
        <p:blipFill>
          <a:blip r:embed="rId2"/>
          <a:stretch>
            <a:fillRect/>
          </a:stretch>
        </p:blipFill>
        <p:spPr>
          <a:xfrm>
            <a:off x="628141" y="1720538"/>
            <a:ext cx="548640" cy="541325"/>
          </a:xfrm>
          <a:prstGeom prst="rect">
            <a:avLst/>
          </a:prstGeom>
        </p:spPr>
      </p:pic>
      <p:pic>
        <p:nvPicPr>
          <p:cNvPr id="5" name="Picture 4">
            <a:extLst>
              <a:ext uri="{FF2B5EF4-FFF2-40B4-BE49-F238E27FC236}">
                <a16:creationId xmlns:a16="http://schemas.microsoft.com/office/drawing/2014/main" id="{8B63244B-52F0-CFE0-9C38-C4D7A5CCC69A}"/>
              </a:ext>
            </a:extLst>
          </p:cNvPr>
          <p:cNvPicPr>
            <a:picLocks noChangeAspect="1"/>
          </p:cNvPicPr>
          <p:nvPr/>
        </p:nvPicPr>
        <p:blipFill>
          <a:blip r:embed="rId3"/>
          <a:stretch>
            <a:fillRect/>
          </a:stretch>
        </p:blipFill>
        <p:spPr>
          <a:xfrm>
            <a:off x="628141" y="5348998"/>
            <a:ext cx="548640" cy="534009"/>
          </a:xfrm>
          <a:prstGeom prst="rect">
            <a:avLst/>
          </a:prstGeom>
        </p:spPr>
      </p:pic>
      <p:pic>
        <p:nvPicPr>
          <p:cNvPr id="6" name="Picture 5">
            <a:extLst>
              <a:ext uri="{FF2B5EF4-FFF2-40B4-BE49-F238E27FC236}">
                <a16:creationId xmlns:a16="http://schemas.microsoft.com/office/drawing/2014/main" id="{7D734E3B-953A-1026-A2B8-193F63DEA479}"/>
              </a:ext>
            </a:extLst>
          </p:cNvPr>
          <p:cNvPicPr>
            <a:picLocks noChangeAspect="1"/>
          </p:cNvPicPr>
          <p:nvPr/>
        </p:nvPicPr>
        <p:blipFill>
          <a:blip r:embed="rId3"/>
          <a:stretch>
            <a:fillRect/>
          </a:stretch>
        </p:blipFill>
        <p:spPr>
          <a:xfrm>
            <a:off x="628141" y="2600975"/>
            <a:ext cx="548640" cy="534010"/>
          </a:xfrm>
          <a:prstGeom prst="rect">
            <a:avLst/>
          </a:prstGeom>
        </p:spPr>
      </p:pic>
      <p:pic>
        <p:nvPicPr>
          <p:cNvPr id="7" name="Picture 6">
            <a:extLst>
              <a:ext uri="{FF2B5EF4-FFF2-40B4-BE49-F238E27FC236}">
                <a16:creationId xmlns:a16="http://schemas.microsoft.com/office/drawing/2014/main" id="{16C6A4BF-9EC8-D75D-2B7D-440F7FC61F9E}"/>
              </a:ext>
            </a:extLst>
          </p:cNvPr>
          <p:cNvPicPr>
            <a:picLocks noChangeAspect="1"/>
          </p:cNvPicPr>
          <p:nvPr/>
        </p:nvPicPr>
        <p:blipFill>
          <a:blip r:embed="rId4"/>
          <a:stretch>
            <a:fillRect/>
          </a:stretch>
        </p:blipFill>
        <p:spPr>
          <a:xfrm>
            <a:off x="628141" y="3473092"/>
            <a:ext cx="548640" cy="658368"/>
          </a:xfrm>
          <a:prstGeom prst="rect">
            <a:avLst/>
          </a:prstGeom>
        </p:spPr>
      </p:pic>
      <p:sp>
        <p:nvSpPr>
          <p:cNvPr id="8" name="TextBox 7">
            <a:extLst>
              <a:ext uri="{FF2B5EF4-FFF2-40B4-BE49-F238E27FC236}">
                <a16:creationId xmlns:a16="http://schemas.microsoft.com/office/drawing/2014/main" id="{110B1A91-92BD-DB89-2A7C-E3B888E3E7B4}"/>
              </a:ext>
            </a:extLst>
          </p:cNvPr>
          <p:cNvSpPr txBox="1"/>
          <p:nvPr/>
        </p:nvSpPr>
        <p:spPr>
          <a:xfrm>
            <a:off x="1367027" y="3627133"/>
            <a:ext cx="8100245" cy="338554"/>
          </a:xfrm>
          <a:prstGeom prst="rect">
            <a:avLst/>
          </a:prstGeom>
          <a:noFill/>
        </p:spPr>
        <p:txBody>
          <a:bodyPr wrap="square">
            <a:spAutoFit/>
          </a:bodyPr>
          <a:lstStyle/>
          <a:p>
            <a:pPr algn="l"/>
            <a:r>
              <a:rPr lang="en-US" sz="1600" dirty="0">
                <a:solidFill>
                  <a:srgbClr val="5A5A5A"/>
                </a:solidFill>
                <a:latin typeface="Verdana" panose="020B0604030504040204" pitchFamily="34" charset="0"/>
                <a:cs typeface="Arial" panose="020B0604020202020204" pitchFamily="34" charset="0"/>
              </a:rPr>
              <a:t>Don’t be afraid to ask questions, this is what exploratory testing means</a:t>
            </a:r>
          </a:p>
        </p:txBody>
      </p:sp>
      <p:sp>
        <p:nvSpPr>
          <p:cNvPr id="9" name="TextBox 8">
            <a:extLst>
              <a:ext uri="{FF2B5EF4-FFF2-40B4-BE49-F238E27FC236}">
                <a16:creationId xmlns:a16="http://schemas.microsoft.com/office/drawing/2014/main" id="{4CFA3ADB-275C-47CD-BB28-03ACC8CAEB2E}"/>
              </a:ext>
            </a:extLst>
          </p:cNvPr>
          <p:cNvSpPr txBox="1"/>
          <p:nvPr/>
        </p:nvSpPr>
        <p:spPr>
          <a:xfrm>
            <a:off x="1367027" y="4570952"/>
            <a:ext cx="6099048" cy="338554"/>
          </a:xfrm>
          <a:prstGeom prst="rect">
            <a:avLst/>
          </a:prstGeom>
          <a:noFill/>
        </p:spPr>
        <p:txBody>
          <a:bodyPr wrap="square">
            <a:spAutoFit/>
          </a:bodyPr>
          <a:lstStyle/>
          <a:p>
            <a:r>
              <a:rPr lang="en-US" sz="1600" dirty="0">
                <a:solidFill>
                  <a:srgbClr val="5A5A5A"/>
                </a:solidFill>
                <a:latin typeface="Verdana" panose="020B0604030504040204" pitchFamily="34" charset="0"/>
                <a:cs typeface="Arial" panose="020B0604020202020204" pitchFamily="34" charset="0"/>
              </a:rPr>
              <a:t>Automation testing does not replace manual testing</a:t>
            </a:r>
          </a:p>
        </p:txBody>
      </p:sp>
      <p:sp>
        <p:nvSpPr>
          <p:cNvPr id="10" name="TextBox 9">
            <a:extLst>
              <a:ext uri="{FF2B5EF4-FFF2-40B4-BE49-F238E27FC236}">
                <a16:creationId xmlns:a16="http://schemas.microsoft.com/office/drawing/2014/main" id="{610B824B-FAE6-4CA0-B76E-02D22C2895CC}"/>
              </a:ext>
            </a:extLst>
          </p:cNvPr>
          <p:cNvSpPr txBox="1"/>
          <p:nvPr/>
        </p:nvSpPr>
        <p:spPr>
          <a:xfrm>
            <a:off x="1367027" y="5446725"/>
            <a:ext cx="8453628" cy="338554"/>
          </a:xfrm>
          <a:prstGeom prst="rect">
            <a:avLst/>
          </a:prstGeom>
          <a:noFill/>
        </p:spPr>
        <p:txBody>
          <a:bodyPr wrap="square">
            <a:spAutoFit/>
          </a:bodyPr>
          <a:lstStyle/>
          <a:p>
            <a:r>
              <a:rPr lang="en-US" sz="1600" dirty="0">
                <a:solidFill>
                  <a:srgbClr val="5A5A5A"/>
                </a:solidFill>
                <a:latin typeface="Verdana" panose="020B0604030504040204" pitchFamily="34" charset="0"/>
                <a:cs typeface="Arial" panose="020B0604020202020204" pitchFamily="34" charset="0"/>
              </a:rPr>
              <a:t>Quality is everybody’s responsibility, everywhere, anytime, all the time</a:t>
            </a:r>
          </a:p>
        </p:txBody>
      </p:sp>
      <p:sp>
        <p:nvSpPr>
          <p:cNvPr id="11" name="TextBox 10">
            <a:extLst>
              <a:ext uri="{FF2B5EF4-FFF2-40B4-BE49-F238E27FC236}">
                <a16:creationId xmlns:a16="http://schemas.microsoft.com/office/drawing/2014/main" id="{577AE2E7-C4C5-1A06-6528-E1BB1C3F512D}"/>
              </a:ext>
            </a:extLst>
          </p:cNvPr>
          <p:cNvSpPr txBox="1"/>
          <p:nvPr/>
        </p:nvSpPr>
        <p:spPr>
          <a:xfrm>
            <a:off x="1367027" y="1821923"/>
            <a:ext cx="8453628" cy="338554"/>
          </a:xfrm>
          <a:prstGeom prst="rect">
            <a:avLst/>
          </a:prstGeom>
          <a:noFill/>
        </p:spPr>
        <p:txBody>
          <a:bodyPr wrap="square">
            <a:spAutoFit/>
          </a:bodyPr>
          <a:lstStyle/>
          <a:p>
            <a:r>
              <a:rPr lang="en-US" sz="1600" dirty="0">
                <a:solidFill>
                  <a:srgbClr val="5A5A5A"/>
                </a:solidFill>
                <a:latin typeface="Verdana" panose="020B0604030504040204" pitchFamily="34" charset="0"/>
                <a:cs typeface="Arial" panose="020B0604020202020204" pitchFamily="34" charset="0"/>
              </a:rPr>
              <a:t>Reach out, connect with new people and learn something new</a:t>
            </a:r>
          </a:p>
        </p:txBody>
      </p:sp>
      <p:sp>
        <p:nvSpPr>
          <p:cNvPr id="12" name="TextBox 11">
            <a:extLst>
              <a:ext uri="{FF2B5EF4-FFF2-40B4-BE49-F238E27FC236}">
                <a16:creationId xmlns:a16="http://schemas.microsoft.com/office/drawing/2014/main" id="{842B4D0E-A087-C527-D5A9-DC044914D742}"/>
              </a:ext>
            </a:extLst>
          </p:cNvPr>
          <p:cNvSpPr txBox="1"/>
          <p:nvPr/>
        </p:nvSpPr>
        <p:spPr>
          <a:xfrm>
            <a:off x="1367027" y="2698703"/>
            <a:ext cx="9633204" cy="338554"/>
          </a:xfrm>
          <a:prstGeom prst="rect">
            <a:avLst/>
          </a:prstGeom>
          <a:noFill/>
        </p:spPr>
        <p:txBody>
          <a:bodyPr wrap="square">
            <a:spAutoFit/>
          </a:bodyPr>
          <a:lstStyle/>
          <a:p>
            <a:pPr algn="l"/>
            <a:r>
              <a:rPr lang="en-US" sz="1600" dirty="0">
                <a:solidFill>
                  <a:srgbClr val="5A5A5A"/>
                </a:solidFill>
                <a:latin typeface="Verdana" panose="020B0604030504040204" pitchFamily="34" charset="0"/>
                <a:cs typeface="Arial" panose="020B0604020202020204" pitchFamily="34" charset="0"/>
              </a:rPr>
              <a:t>Learn to listen and understand the end users perspective, then you’ll know what to test</a:t>
            </a:r>
          </a:p>
        </p:txBody>
      </p:sp>
    </p:spTree>
    <p:extLst>
      <p:ext uri="{BB962C8B-B14F-4D97-AF65-F5344CB8AC3E}">
        <p14:creationId xmlns:p14="http://schemas.microsoft.com/office/powerpoint/2010/main" val="548193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FC7C476-F7C4-91EB-C75D-A4B1E3AE98EE}"/>
              </a:ext>
            </a:extLst>
          </p:cNvPr>
          <p:cNvSpPr txBox="1"/>
          <p:nvPr/>
        </p:nvSpPr>
        <p:spPr>
          <a:xfrm>
            <a:off x="932688" y="1271016"/>
            <a:ext cx="4882896" cy="923330"/>
          </a:xfrm>
          <a:prstGeom prst="rect">
            <a:avLst/>
          </a:prstGeom>
          <a:noFill/>
        </p:spPr>
        <p:txBody>
          <a:bodyPr wrap="square" rtlCol="0">
            <a:spAutoFit/>
          </a:bodyPr>
          <a:lstStyle/>
          <a:p>
            <a:r>
              <a:rPr lang="en-US" sz="5400" dirty="0">
                <a:latin typeface="Freestyle Script" panose="030804020302050B0404" pitchFamily="66" charset="0"/>
                <a:cs typeface="Times New Roman" panose="02020603050405020304" pitchFamily="18" charset="0"/>
              </a:rPr>
              <a:t>Application Description</a:t>
            </a:r>
          </a:p>
        </p:txBody>
      </p:sp>
      <p:pic>
        <p:nvPicPr>
          <p:cNvPr id="5" name="Picture 4">
            <a:extLst>
              <a:ext uri="{FF2B5EF4-FFF2-40B4-BE49-F238E27FC236}">
                <a16:creationId xmlns:a16="http://schemas.microsoft.com/office/drawing/2014/main" id="{E8EFF396-ABDA-77C6-65F2-570D796829D4}"/>
              </a:ext>
            </a:extLst>
          </p:cNvPr>
          <p:cNvPicPr>
            <a:picLocks noChangeAspect="1"/>
          </p:cNvPicPr>
          <p:nvPr/>
        </p:nvPicPr>
        <p:blipFill>
          <a:blip r:embed="rId2"/>
          <a:stretch>
            <a:fillRect/>
          </a:stretch>
        </p:blipFill>
        <p:spPr>
          <a:xfrm>
            <a:off x="5948774" y="125123"/>
            <a:ext cx="6112162" cy="3834229"/>
          </a:xfrm>
          <a:prstGeom prst="rect">
            <a:avLst/>
          </a:prstGeom>
        </p:spPr>
      </p:pic>
      <p:sp>
        <p:nvSpPr>
          <p:cNvPr id="6" name="TextBox 5">
            <a:extLst>
              <a:ext uri="{FF2B5EF4-FFF2-40B4-BE49-F238E27FC236}">
                <a16:creationId xmlns:a16="http://schemas.microsoft.com/office/drawing/2014/main" id="{FD6743E2-8122-AB02-87EA-A6B81089E62D}"/>
              </a:ext>
            </a:extLst>
          </p:cNvPr>
          <p:cNvSpPr txBox="1"/>
          <p:nvPr/>
        </p:nvSpPr>
        <p:spPr>
          <a:xfrm>
            <a:off x="6563406" y="4065258"/>
            <a:ext cx="5332937" cy="2308324"/>
          </a:xfrm>
          <a:prstGeom prst="rect">
            <a:avLst/>
          </a:prstGeom>
          <a:noFill/>
        </p:spPr>
        <p:txBody>
          <a:bodyPr wrap="square" rtlCol="0">
            <a:spAutoFit/>
          </a:bodyPr>
          <a:lstStyle/>
          <a:p>
            <a:r>
              <a:rPr lang="en-US" sz="1600" dirty="0" err="1">
                <a:solidFill>
                  <a:srgbClr val="5A5A5A"/>
                </a:solidFill>
                <a:latin typeface="Verdana" panose="020B0604030504040204" pitchFamily="34" charset="0"/>
                <a:cs typeface="Arial" panose="020B0604020202020204" pitchFamily="34" charset="0"/>
              </a:rPr>
              <a:t>Brașov</a:t>
            </a:r>
            <a:r>
              <a:rPr lang="en-US" sz="1600" dirty="0">
                <a:solidFill>
                  <a:srgbClr val="5A5A5A"/>
                </a:solidFill>
                <a:latin typeface="Verdana" panose="020B0604030504040204" pitchFamily="34" charset="0"/>
                <a:cs typeface="Arial" panose="020B0604020202020204" pitchFamily="34" charset="0"/>
              </a:rPr>
              <a:t> based Romanian Brand</a:t>
            </a:r>
          </a:p>
          <a:p>
            <a:pPr indent="-285750">
              <a:buFont typeface="Arial" panose="020B0604020202020204" pitchFamily="34" charset="0"/>
              <a:buChar char="•"/>
            </a:pPr>
            <a:endParaRPr lang="en-US" sz="1600" dirty="0">
              <a:solidFill>
                <a:srgbClr val="5A5A5A"/>
              </a:solidFill>
              <a:latin typeface="Verdana" panose="020B0604030504040204" pitchFamily="34" charset="0"/>
              <a:cs typeface="Arial" panose="020B0604020202020204" pitchFamily="34" charset="0"/>
            </a:endParaRPr>
          </a:p>
          <a:p>
            <a:r>
              <a:rPr lang="en-US" sz="1600" dirty="0">
                <a:solidFill>
                  <a:srgbClr val="5A5A5A"/>
                </a:solidFill>
                <a:latin typeface="Verdana" panose="020B0604030504040204" pitchFamily="34" charset="0"/>
                <a:cs typeface="Arial" panose="020B0604020202020204" pitchFamily="34" charset="0"/>
              </a:rPr>
              <a:t>Online shopping site supplying:</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Professional bakery equipment</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Bakery Furniture &amp; Tools</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Bakery, pastry, chocolate &amp; gelato ingredients</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Eatable decorations &amp; food colorants</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Wines</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Packaging &amp; others</a:t>
            </a:r>
          </a:p>
        </p:txBody>
      </p:sp>
      <p:pic>
        <p:nvPicPr>
          <p:cNvPr id="4" name="Picture 3">
            <a:extLst>
              <a:ext uri="{FF2B5EF4-FFF2-40B4-BE49-F238E27FC236}">
                <a16:creationId xmlns:a16="http://schemas.microsoft.com/office/drawing/2014/main" id="{373D37E0-15FC-7B27-8FA7-2AF9DFEFDF6D}"/>
              </a:ext>
            </a:extLst>
          </p:cNvPr>
          <p:cNvPicPr>
            <a:picLocks noChangeAspect="1"/>
          </p:cNvPicPr>
          <p:nvPr/>
        </p:nvPicPr>
        <p:blipFill>
          <a:blip r:embed="rId3"/>
          <a:stretch>
            <a:fillRect/>
          </a:stretch>
        </p:blipFill>
        <p:spPr>
          <a:xfrm>
            <a:off x="131064" y="3151893"/>
            <a:ext cx="5684520" cy="3536676"/>
          </a:xfrm>
          <a:prstGeom prst="rect">
            <a:avLst/>
          </a:prstGeom>
        </p:spPr>
      </p:pic>
    </p:spTree>
    <p:extLst>
      <p:ext uri="{BB962C8B-B14F-4D97-AF65-F5344CB8AC3E}">
        <p14:creationId xmlns:p14="http://schemas.microsoft.com/office/powerpoint/2010/main" val="478013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D95B07-B718-DF50-D086-4A60719C7635}"/>
              </a:ext>
            </a:extLst>
          </p:cNvPr>
          <p:cNvSpPr txBox="1"/>
          <p:nvPr/>
        </p:nvSpPr>
        <p:spPr>
          <a:xfrm>
            <a:off x="403864" y="1622897"/>
            <a:ext cx="5066229" cy="2339102"/>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Exploratory testing for main functionalities</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Smoke test for important features</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Component testing</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Positive testing</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Negative testing</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Compatibility testing</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Security testing</a:t>
            </a:r>
          </a:p>
          <a:p>
            <a:pPr indent="-285750">
              <a:buFont typeface="Arial" panose="020B0604020202020204" pitchFamily="34" charset="0"/>
              <a:buChar char="•"/>
            </a:pPr>
            <a:r>
              <a:rPr lang="en-US" sz="1600" dirty="0">
                <a:solidFill>
                  <a:srgbClr val="5A5A5A"/>
                </a:solidFill>
                <a:latin typeface="Verdana" panose="020B0604030504040204" pitchFamily="34" charset="0"/>
                <a:cs typeface="Arial" panose="020B0604020202020204" pitchFamily="34" charset="0"/>
              </a:rPr>
              <a:t>Performance testing</a:t>
            </a:r>
          </a:p>
        </p:txBody>
      </p:sp>
      <p:pic>
        <p:nvPicPr>
          <p:cNvPr id="4" name="Picture 3">
            <a:extLst>
              <a:ext uri="{FF2B5EF4-FFF2-40B4-BE49-F238E27FC236}">
                <a16:creationId xmlns:a16="http://schemas.microsoft.com/office/drawing/2014/main" id="{CD8DAED4-8401-B43F-295A-F8EB0AEE8B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74590" y="195896"/>
            <a:ext cx="2815767" cy="147422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Picture 5">
            <a:extLst>
              <a:ext uri="{FF2B5EF4-FFF2-40B4-BE49-F238E27FC236}">
                <a16:creationId xmlns:a16="http://schemas.microsoft.com/office/drawing/2014/main" id="{74132F53-1B86-29D4-076E-F5422C8632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600" y="195895"/>
            <a:ext cx="2620845" cy="147422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Picture 7">
            <a:extLst>
              <a:ext uri="{FF2B5EF4-FFF2-40B4-BE49-F238E27FC236}">
                <a16:creationId xmlns:a16="http://schemas.microsoft.com/office/drawing/2014/main" id="{F5125427-78B3-A02D-C46C-6F3AD5F6EE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8124" y="2605414"/>
            <a:ext cx="2480536" cy="14583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2" name="Picture 11">
            <a:extLst>
              <a:ext uri="{FF2B5EF4-FFF2-40B4-BE49-F238E27FC236}">
                <a16:creationId xmlns:a16="http://schemas.microsoft.com/office/drawing/2014/main" id="{8DD84AD9-222D-D4FA-279E-059774CC25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1890" y="2578606"/>
            <a:ext cx="2676566" cy="148514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5" name="Picture 4">
            <a:extLst>
              <a:ext uri="{FF2B5EF4-FFF2-40B4-BE49-F238E27FC236}">
                <a16:creationId xmlns:a16="http://schemas.microsoft.com/office/drawing/2014/main" id="{5961E591-A25A-6E1A-6C4E-7A8BF139F5C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72599" y="5046268"/>
            <a:ext cx="2620845" cy="148514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3" name="Picture 12">
            <a:extLst>
              <a:ext uri="{FF2B5EF4-FFF2-40B4-BE49-F238E27FC236}">
                <a16:creationId xmlns:a16="http://schemas.microsoft.com/office/drawing/2014/main" id="{57E7572F-90D4-13EF-AA88-D2EFCF209AD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245" y="5025855"/>
            <a:ext cx="2675937" cy="148514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6" name="Picture 15">
            <a:extLst>
              <a:ext uri="{FF2B5EF4-FFF2-40B4-BE49-F238E27FC236}">
                <a16:creationId xmlns:a16="http://schemas.microsoft.com/office/drawing/2014/main" id="{B74D6E7D-3D9F-D2BD-97A3-C8209DD0C67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74590" y="5025854"/>
            <a:ext cx="2815767" cy="150555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TextBox 17">
            <a:extLst>
              <a:ext uri="{FF2B5EF4-FFF2-40B4-BE49-F238E27FC236}">
                <a16:creationId xmlns:a16="http://schemas.microsoft.com/office/drawing/2014/main" id="{37579040-2745-608F-0FC9-D28E886794E8}"/>
              </a:ext>
            </a:extLst>
          </p:cNvPr>
          <p:cNvSpPr txBox="1"/>
          <p:nvPr/>
        </p:nvSpPr>
        <p:spPr>
          <a:xfrm>
            <a:off x="622245" y="236178"/>
            <a:ext cx="3760979" cy="1284967"/>
          </a:xfrm>
          <a:prstGeom prst="rect">
            <a:avLst/>
          </a:prstGeom>
        </p:spPr>
        <p:txBody>
          <a:bodyPr wrap="square" lIns="0" tIns="0" rIns="0" bIns="0" rtlCol="0" anchor="t">
            <a:spAutoFit/>
          </a:bodyPr>
          <a:lstStyle/>
          <a:p>
            <a:pPr>
              <a:lnSpc>
                <a:spcPts val="11199"/>
              </a:lnSpc>
            </a:pPr>
            <a:r>
              <a:rPr lang="en-US" sz="5400" spc="249" dirty="0">
                <a:solidFill>
                  <a:srgbClr val="23262D"/>
                </a:solidFill>
                <a:latin typeface="Freestyle Script" panose="030804020302050B0404" pitchFamily="66" charset="0"/>
              </a:rPr>
              <a:t>Testing approach</a:t>
            </a:r>
          </a:p>
        </p:txBody>
      </p:sp>
    </p:spTree>
    <p:extLst>
      <p:ext uri="{BB962C8B-B14F-4D97-AF65-F5344CB8AC3E}">
        <p14:creationId xmlns:p14="http://schemas.microsoft.com/office/powerpoint/2010/main" val="1729649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7">
            <a:extLst>
              <a:ext uri="{FF2B5EF4-FFF2-40B4-BE49-F238E27FC236}">
                <a16:creationId xmlns:a16="http://schemas.microsoft.com/office/drawing/2014/main" id="{4ACE9D1C-21BC-BCCB-686C-3ECAC4BCA68F}"/>
              </a:ext>
            </a:extLst>
          </p:cNvPr>
          <p:cNvSpPr txBox="1"/>
          <p:nvPr/>
        </p:nvSpPr>
        <p:spPr>
          <a:xfrm>
            <a:off x="628141" y="215248"/>
            <a:ext cx="6398735" cy="1284967"/>
          </a:xfrm>
          <a:prstGeom prst="rect">
            <a:avLst/>
          </a:prstGeom>
        </p:spPr>
        <p:txBody>
          <a:bodyPr lIns="0" tIns="0" rIns="0" bIns="0" rtlCol="0" anchor="t">
            <a:spAutoFit/>
          </a:bodyPr>
          <a:lstStyle/>
          <a:p>
            <a:pPr>
              <a:lnSpc>
                <a:spcPts val="11199"/>
              </a:lnSpc>
            </a:pPr>
            <a:r>
              <a:rPr lang="en-US" sz="5400" spc="249" dirty="0">
                <a:solidFill>
                  <a:srgbClr val="23262D"/>
                </a:solidFill>
                <a:latin typeface="Freestyle Script" panose="030804020302050B0404" pitchFamily="66" charset="0"/>
              </a:rPr>
              <a:t>Tools Used</a:t>
            </a:r>
          </a:p>
        </p:txBody>
      </p:sp>
      <p:grpSp>
        <p:nvGrpSpPr>
          <p:cNvPr id="4" name="Group 3">
            <a:extLst>
              <a:ext uri="{FF2B5EF4-FFF2-40B4-BE49-F238E27FC236}">
                <a16:creationId xmlns:a16="http://schemas.microsoft.com/office/drawing/2014/main" id="{6904AAAB-0B7B-E1CF-0903-E43E1DBF4373}"/>
              </a:ext>
            </a:extLst>
          </p:cNvPr>
          <p:cNvGrpSpPr/>
          <p:nvPr/>
        </p:nvGrpSpPr>
        <p:grpSpPr>
          <a:xfrm>
            <a:off x="628141" y="2034732"/>
            <a:ext cx="3364121" cy="4360600"/>
            <a:chOff x="628141" y="2034732"/>
            <a:chExt cx="3364121" cy="4360600"/>
          </a:xfrm>
        </p:grpSpPr>
        <p:pic>
          <p:nvPicPr>
            <p:cNvPr id="13" name="Picture 12">
              <a:extLst>
                <a:ext uri="{FF2B5EF4-FFF2-40B4-BE49-F238E27FC236}">
                  <a16:creationId xmlns:a16="http://schemas.microsoft.com/office/drawing/2014/main" id="{AE3EBB00-4DBF-2107-0AB1-A466FDF04831}"/>
                </a:ext>
              </a:extLst>
            </p:cNvPr>
            <p:cNvPicPr>
              <a:picLocks noChangeAspect="1"/>
            </p:cNvPicPr>
            <p:nvPr/>
          </p:nvPicPr>
          <p:blipFill>
            <a:blip r:embed="rId2"/>
            <a:stretch>
              <a:fillRect/>
            </a:stretch>
          </p:blipFill>
          <p:spPr>
            <a:xfrm>
              <a:off x="628141" y="5185218"/>
              <a:ext cx="3364121" cy="1210114"/>
            </a:xfrm>
            <a:prstGeom prst="rect">
              <a:avLst/>
            </a:prstGeom>
          </p:spPr>
        </p:pic>
        <p:pic>
          <p:nvPicPr>
            <p:cNvPr id="15" name="Picture 14">
              <a:extLst>
                <a:ext uri="{FF2B5EF4-FFF2-40B4-BE49-F238E27FC236}">
                  <a16:creationId xmlns:a16="http://schemas.microsoft.com/office/drawing/2014/main" id="{0B197410-1547-03CC-4EA2-43A88B0DCC5A}"/>
                </a:ext>
              </a:extLst>
            </p:cNvPr>
            <p:cNvPicPr>
              <a:picLocks noChangeAspect="1"/>
            </p:cNvPicPr>
            <p:nvPr/>
          </p:nvPicPr>
          <p:blipFill rotWithShape="1">
            <a:blip r:embed="rId3">
              <a:extLst>
                <a:ext uri="{28A0092B-C50C-407E-A947-70E740481C1C}">
                  <a14:useLocalDpi xmlns:a14="http://schemas.microsoft.com/office/drawing/2010/main" val="0"/>
                </a:ext>
              </a:extLst>
            </a:blip>
            <a:srcRect t="26238" b="27157"/>
            <a:stretch/>
          </p:blipFill>
          <p:spPr>
            <a:xfrm>
              <a:off x="628141" y="3428999"/>
              <a:ext cx="3041195" cy="1417321"/>
            </a:xfrm>
            <a:prstGeom prst="rect">
              <a:avLst/>
            </a:prstGeom>
          </p:spPr>
        </p:pic>
        <p:pic>
          <p:nvPicPr>
            <p:cNvPr id="21" name="Picture 20">
              <a:extLst>
                <a:ext uri="{FF2B5EF4-FFF2-40B4-BE49-F238E27FC236}">
                  <a16:creationId xmlns:a16="http://schemas.microsoft.com/office/drawing/2014/main" id="{B9355DA6-F684-F971-DC90-8BEC81BBA7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141" y="2034732"/>
              <a:ext cx="3206166" cy="776412"/>
            </a:xfrm>
            <a:prstGeom prst="rect">
              <a:avLst/>
            </a:prstGeom>
          </p:spPr>
        </p:pic>
      </p:grpSp>
      <p:grpSp>
        <p:nvGrpSpPr>
          <p:cNvPr id="6" name="Group 5">
            <a:extLst>
              <a:ext uri="{FF2B5EF4-FFF2-40B4-BE49-F238E27FC236}">
                <a16:creationId xmlns:a16="http://schemas.microsoft.com/office/drawing/2014/main" id="{21AF4E68-B178-CEE3-5428-71322EACCF54}"/>
              </a:ext>
            </a:extLst>
          </p:cNvPr>
          <p:cNvGrpSpPr/>
          <p:nvPr/>
        </p:nvGrpSpPr>
        <p:grpSpPr>
          <a:xfrm>
            <a:off x="5205390" y="1953042"/>
            <a:ext cx="4279557" cy="4442290"/>
            <a:chOff x="5205390" y="1953042"/>
            <a:chExt cx="4279557" cy="4442290"/>
          </a:xfrm>
        </p:grpSpPr>
        <p:grpSp>
          <p:nvGrpSpPr>
            <p:cNvPr id="3" name="Group 2">
              <a:extLst>
                <a:ext uri="{FF2B5EF4-FFF2-40B4-BE49-F238E27FC236}">
                  <a16:creationId xmlns:a16="http://schemas.microsoft.com/office/drawing/2014/main" id="{4E36C3F1-B33E-5C39-6041-0AC9C09EB693}"/>
                </a:ext>
              </a:extLst>
            </p:cNvPr>
            <p:cNvGrpSpPr/>
            <p:nvPr/>
          </p:nvGrpSpPr>
          <p:grpSpPr>
            <a:xfrm>
              <a:off x="5205390" y="1953042"/>
              <a:ext cx="4279557" cy="2779349"/>
              <a:chOff x="5653150" y="1866006"/>
              <a:chExt cx="4279557" cy="2779349"/>
            </a:xfrm>
          </p:grpSpPr>
          <p:pic>
            <p:nvPicPr>
              <p:cNvPr id="11" name="Picture 10">
                <a:extLst>
                  <a:ext uri="{FF2B5EF4-FFF2-40B4-BE49-F238E27FC236}">
                    <a16:creationId xmlns:a16="http://schemas.microsoft.com/office/drawing/2014/main" id="{57382CE3-F53E-D29A-A83B-83A94D85A7EF}"/>
                  </a:ext>
                </a:extLst>
              </p:cNvPr>
              <p:cNvPicPr>
                <a:picLocks noChangeAspect="1"/>
              </p:cNvPicPr>
              <p:nvPr/>
            </p:nvPicPr>
            <p:blipFill rotWithShape="1">
              <a:blip r:embed="rId5">
                <a:extLst>
                  <a:ext uri="{28A0092B-C50C-407E-A947-70E740481C1C}">
                    <a14:useLocalDpi xmlns:a14="http://schemas.microsoft.com/office/drawing/2010/main" val="0"/>
                  </a:ext>
                </a:extLst>
              </a:blip>
              <a:srcRect t="67599"/>
              <a:stretch/>
            </p:blipFill>
            <p:spPr>
              <a:xfrm>
                <a:off x="6815076" y="3681262"/>
                <a:ext cx="3117631" cy="940736"/>
              </a:xfrm>
              <a:prstGeom prst="rect">
                <a:avLst/>
              </a:prstGeom>
            </p:spPr>
          </p:pic>
          <p:pic>
            <p:nvPicPr>
              <p:cNvPr id="17" name="Picture 16">
                <a:extLst>
                  <a:ext uri="{FF2B5EF4-FFF2-40B4-BE49-F238E27FC236}">
                    <a16:creationId xmlns:a16="http://schemas.microsoft.com/office/drawing/2014/main" id="{7EEE46A5-4A09-08B5-6D47-9E0BF31AABC3}"/>
                  </a:ext>
                </a:extLst>
              </p:cNvPr>
              <p:cNvPicPr>
                <a:picLocks noChangeAspect="1"/>
              </p:cNvPicPr>
              <p:nvPr/>
            </p:nvPicPr>
            <p:blipFill rotWithShape="1">
              <a:blip r:embed="rId6">
                <a:extLst>
                  <a:ext uri="{28A0092B-C50C-407E-A947-70E740481C1C}">
                    <a14:useLocalDpi xmlns:a14="http://schemas.microsoft.com/office/drawing/2010/main" val="0"/>
                  </a:ext>
                </a:extLst>
              </a:blip>
              <a:srcRect l="22274"/>
              <a:stretch/>
            </p:blipFill>
            <p:spPr>
              <a:xfrm>
                <a:off x="6815076" y="1866006"/>
                <a:ext cx="2600710" cy="945138"/>
              </a:xfrm>
              <a:prstGeom prst="rect">
                <a:avLst/>
              </a:prstGeom>
            </p:spPr>
          </p:pic>
          <p:pic>
            <p:nvPicPr>
              <p:cNvPr id="19" name="Picture 18">
                <a:extLst>
                  <a:ext uri="{FF2B5EF4-FFF2-40B4-BE49-F238E27FC236}">
                    <a16:creationId xmlns:a16="http://schemas.microsoft.com/office/drawing/2014/main" id="{DE9AC3C8-ED19-3BC5-7616-76419C8CE3FB}"/>
                  </a:ext>
                </a:extLst>
              </p:cNvPr>
              <p:cNvPicPr>
                <a:picLocks noChangeAspect="1"/>
              </p:cNvPicPr>
              <p:nvPr/>
            </p:nvPicPr>
            <p:blipFill>
              <a:blip r:embed="rId7"/>
              <a:stretch>
                <a:fillRect/>
              </a:stretch>
            </p:blipFill>
            <p:spPr>
              <a:xfrm>
                <a:off x="5857876" y="1885901"/>
                <a:ext cx="752474" cy="816714"/>
              </a:xfrm>
              <a:prstGeom prst="rect">
                <a:avLst/>
              </a:prstGeom>
            </p:spPr>
          </p:pic>
          <p:pic>
            <p:nvPicPr>
              <p:cNvPr id="22" name="Picture 21">
                <a:extLst>
                  <a:ext uri="{FF2B5EF4-FFF2-40B4-BE49-F238E27FC236}">
                    <a16:creationId xmlns:a16="http://schemas.microsoft.com/office/drawing/2014/main" id="{4C21AEA2-C14B-F30E-1AD9-37D999F3ABB5}"/>
                  </a:ext>
                </a:extLst>
              </p:cNvPr>
              <p:cNvPicPr>
                <a:picLocks noChangeAspect="1"/>
              </p:cNvPicPr>
              <p:nvPr/>
            </p:nvPicPr>
            <p:blipFill rotWithShape="1">
              <a:blip r:embed="rId5">
                <a:extLst>
                  <a:ext uri="{28A0092B-C50C-407E-A947-70E740481C1C}">
                    <a14:useLocalDpi xmlns:a14="http://schemas.microsoft.com/office/drawing/2010/main" val="0"/>
                  </a:ext>
                </a:extLst>
              </a:blip>
              <a:srcRect l="13269" t="3473" r="20965" b="36514"/>
              <a:stretch/>
            </p:blipFill>
            <p:spPr>
              <a:xfrm>
                <a:off x="5653150" y="3657906"/>
                <a:ext cx="1161926" cy="987449"/>
              </a:xfrm>
              <a:prstGeom prst="rect">
                <a:avLst/>
              </a:prstGeom>
            </p:spPr>
          </p:pic>
        </p:grpSp>
        <p:pic>
          <p:nvPicPr>
            <p:cNvPr id="5" name="Picture 4">
              <a:extLst>
                <a:ext uri="{FF2B5EF4-FFF2-40B4-BE49-F238E27FC236}">
                  <a16:creationId xmlns:a16="http://schemas.microsoft.com/office/drawing/2014/main" id="{8EA9824B-E5F4-D6E9-FD0F-848DE375F282}"/>
                </a:ext>
              </a:extLst>
            </p:cNvPr>
            <p:cNvPicPr>
              <a:picLocks noChangeAspect="1"/>
            </p:cNvPicPr>
            <p:nvPr/>
          </p:nvPicPr>
          <p:blipFill rotWithShape="1">
            <a:blip r:embed="rId8">
              <a:extLst>
                <a:ext uri="{28A0092B-C50C-407E-A947-70E740481C1C}">
                  <a14:useLocalDpi xmlns:a14="http://schemas.microsoft.com/office/drawing/2010/main" val="0"/>
                </a:ext>
              </a:extLst>
            </a:blip>
            <a:srcRect l="13619" t="23708" r="14355" b="27325"/>
            <a:stretch/>
          </p:blipFill>
          <p:spPr>
            <a:xfrm>
              <a:off x="5205390" y="5330951"/>
              <a:ext cx="2994350" cy="1064381"/>
            </a:xfrm>
            <a:prstGeom prst="rect">
              <a:avLst/>
            </a:prstGeom>
          </p:spPr>
        </p:pic>
      </p:grpSp>
    </p:spTree>
    <p:extLst>
      <p:ext uri="{BB962C8B-B14F-4D97-AF65-F5344CB8AC3E}">
        <p14:creationId xmlns:p14="http://schemas.microsoft.com/office/powerpoint/2010/main" val="1561679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4849D3E-BF39-F6F1-C743-3B050A384532}"/>
              </a:ext>
            </a:extLst>
          </p:cNvPr>
          <p:cNvPicPr>
            <a:picLocks noChangeAspect="1"/>
          </p:cNvPicPr>
          <p:nvPr/>
        </p:nvPicPr>
        <p:blipFill>
          <a:blip r:embed="rId2"/>
          <a:stretch>
            <a:fillRect/>
          </a:stretch>
        </p:blipFill>
        <p:spPr>
          <a:xfrm>
            <a:off x="91610" y="29330"/>
            <a:ext cx="9079822" cy="6728101"/>
          </a:xfrm>
          <a:prstGeom prst="rect">
            <a:avLst/>
          </a:prstGeom>
        </p:spPr>
      </p:pic>
    </p:spTree>
    <p:extLst>
      <p:ext uri="{BB962C8B-B14F-4D97-AF65-F5344CB8AC3E}">
        <p14:creationId xmlns:p14="http://schemas.microsoft.com/office/powerpoint/2010/main" val="4161423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6A0FD064-4BCE-ADE0-51E2-805ABB07E937}"/>
              </a:ext>
            </a:extLst>
          </p:cNvPr>
          <p:cNvGraphicFramePr/>
          <p:nvPr>
            <p:extLst>
              <p:ext uri="{D42A27DB-BD31-4B8C-83A1-F6EECF244321}">
                <p14:modId xmlns:p14="http://schemas.microsoft.com/office/powerpoint/2010/main" val="725749660"/>
              </p:ext>
            </p:extLst>
          </p:nvPr>
        </p:nvGraphicFramePr>
        <p:xfrm>
          <a:off x="182880" y="182880"/>
          <a:ext cx="9784080" cy="65105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6685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4DEDAADE-BBA6-A949-7D76-CC02216CD7F3}"/>
              </a:ext>
            </a:extLst>
          </p:cNvPr>
          <p:cNvGraphicFramePr/>
          <p:nvPr>
            <p:extLst>
              <p:ext uri="{D42A27DB-BD31-4B8C-83A1-F6EECF244321}">
                <p14:modId xmlns:p14="http://schemas.microsoft.com/office/powerpoint/2010/main" val="2789706681"/>
              </p:ext>
            </p:extLst>
          </p:nvPr>
        </p:nvGraphicFramePr>
        <p:xfrm>
          <a:off x="5449824" y="2383875"/>
          <a:ext cx="6528816" cy="426381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BC14B4DE-6DFD-6254-4525-7797DC498B57}"/>
              </a:ext>
            </a:extLst>
          </p:cNvPr>
          <p:cNvGraphicFramePr/>
          <p:nvPr>
            <p:extLst>
              <p:ext uri="{D42A27DB-BD31-4B8C-83A1-F6EECF244321}">
                <p14:modId xmlns:p14="http://schemas.microsoft.com/office/powerpoint/2010/main" val="3491122967"/>
              </p:ext>
            </p:extLst>
          </p:nvPr>
        </p:nvGraphicFramePr>
        <p:xfrm>
          <a:off x="213360" y="210311"/>
          <a:ext cx="6398768" cy="426381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7100473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7">
            <a:extLst>
              <a:ext uri="{FF2B5EF4-FFF2-40B4-BE49-F238E27FC236}">
                <a16:creationId xmlns:a16="http://schemas.microsoft.com/office/drawing/2014/main" id="{359529AF-B1D8-CB34-4E4F-7E1ED85133E4}"/>
              </a:ext>
            </a:extLst>
          </p:cNvPr>
          <p:cNvSpPr txBox="1"/>
          <p:nvPr/>
        </p:nvSpPr>
        <p:spPr>
          <a:xfrm>
            <a:off x="628141" y="0"/>
            <a:ext cx="3770123" cy="1284967"/>
          </a:xfrm>
          <a:prstGeom prst="rect">
            <a:avLst/>
          </a:prstGeom>
        </p:spPr>
        <p:txBody>
          <a:bodyPr wrap="square" lIns="0" tIns="0" rIns="0" bIns="0" rtlCol="0" anchor="t">
            <a:spAutoFit/>
          </a:bodyPr>
          <a:lstStyle/>
          <a:p>
            <a:pPr>
              <a:lnSpc>
                <a:spcPts val="11199"/>
              </a:lnSpc>
            </a:pPr>
            <a:r>
              <a:rPr lang="en-US" sz="5400" spc="249" dirty="0">
                <a:solidFill>
                  <a:srgbClr val="23262D"/>
                </a:solidFill>
                <a:latin typeface="Freestyle Script" panose="030804020302050B0404" pitchFamily="66" charset="0"/>
              </a:rPr>
              <a:t>Test case results</a:t>
            </a:r>
          </a:p>
        </p:txBody>
      </p:sp>
      <p:pic>
        <p:nvPicPr>
          <p:cNvPr id="4" name="Picture 3">
            <a:extLst>
              <a:ext uri="{FF2B5EF4-FFF2-40B4-BE49-F238E27FC236}">
                <a16:creationId xmlns:a16="http://schemas.microsoft.com/office/drawing/2014/main" id="{1A2A810F-A60D-F80B-A391-887473B8476C}"/>
              </a:ext>
            </a:extLst>
          </p:cNvPr>
          <p:cNvPicPr>
            <a:picLocks noChangeAspect="1"/>
          </p:cNvPicPr>
          <p:nvPr/>
        </p:nvPicPr>
        <p:blipFill>
          <a:blip r:embed="rId2"/>
          <a:stretch>
            <a:fillRect/>
          </a:stretch>
        </p:blipFill>
        <p:spPr>
          <a:xfrm>
            <a:off x="628141" y="1284967"/>
            <a:ext cx="6769355" cy="5318779"/>
          </a:xfrm>
          <a:prstGeom prst="rect">
            <a:avLst/>
          </a:prstGeom>
        </p:spPr>
      </p:pic>
    </p:spTree>
    <p:extLst>
      <p:ext uri="{BB962C8B-B14F-4D97-AF65-F5344CB8AC3E}">
        <p14:creationId xmlns:p14="http://schemas.microsoft.com/office/powerpoint/2010/main" val="4039825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F8F53D8-A3C3-ED05-53B8-D5592373F4E7}"/>
              </a:ext>
            </a:extLst>
          </p:cNvPr>
          <p:cNvGrpSpPr/>
          <p:nvPr/>
        </p:nvGrpSpPr>
        <p:grpSpPr>
          <a:xfrm>
            <a:off x="227986" y="228600"/>
            <a:ext cx="4983481" cy="2999688"/>
            <a:chOff x="227986" y="228600"/>
            <a:chExt cx="4983481" cy="2999688"/>
          </a:xfrm>
        </p:grpSpPr>
        <p:pic>
          <p:nvPicPr>
            <p:cNvPr id="4" name="Picture 3">
              <a:extLst>
                <a:ext uri="{FF2B5EF4-FFF2-40B4-BE49-F238E27FC236}">
                  <a16:creationId xmlns:a16="http://schemas.microsoft.com/office/drawing/2014/main" id="{0C4821B2-72C3-ABCE-0C02-E0AE69BD408B}"/>
                </a:ext>
              </a:extLst>
            </p:cNvPr>
            <p:cNvPicPr>
              <a:picLocks noChangeAspect="1"/>
            </p:cNvPicPr>
            <p:nvPr/>
          </p:nvPicPr>
          <p:blipFill rotWithShape="1">
            <a:blip r:embed="rId2">
              <a:extLst>
                <a:ext uri="{28A0092B-C50C-407E-A947-70E740481C1C}">
                  <a14:useLocalDpi xmlns:a14="http://schemas.microsoft.com/office/drawing/2010/main" val="0"/>
                </a:ext>
              </a:extLst>
            </a:blip>
            <a:srcRect l="6867" t="6939" r="8544" b="8563"/>
            <a:stretch/>
          </p:blipFill>
          <p:spPr>
            <a:xfrm>
              <a:off x="227986" y="228600"/>
              <a:ext cx="4983481" cy="2999688"/>
            </a:xfrm>
            <a:prstGeom prst="rect">
              <a:avLst/>
            </a:prstGeom>
          </p:spPr>
        </p:pic>
        <p:sp>
          <p:nvSpPr>
            <p:cNvPr id="5" name="TextBox 17">
              <a:extLst>
                <a:ext uri="{FF2B5EF4-FFF2-40B4-BE49-F238E27FC236}">
                  <a16:creationId xmlns:a16="http://schemas.microsoft.com/office/drawing/2014/main" id="{3DC933AC-7619-8971-44EF-A01AE40475E6}"/>
                </a:ext>
              </a:extLst>
            </p:cNvPr>
            <p:cNvSpPr txBox="1"/>
            <p:nvPr/>
          </p:nvSpPr>
          <p:spPr>
            <a:xfrm>
              <a:off x="3044951" y="1194849"/>
              <a:ext cx="2075689" cy="1284967"/>
            </a:xfrm>
            <a:prstGeom prst="rect">
              <a:avLst/>
            </a:prstGeom>
          </p:spPr>
          <p:txBody>
            <a:bodyPr wrap="square" lIns="0" tIns="0" rIns="0" bIns="0" rtlCol="0" anchor="t">
              <a:spAutoFit/>
            </a:bodyPr>
            <a:lstStyle/>
            <a:p>
              <a:pPr>
                <a:lnSpc>
                  <a:spcPts val="11199"/>
                </a:lnSpc>
              </a:pPr>
              <a:r>
                <a:rPr lang="en-US" sz="4400" spc="249" dirty="0">
                  <a:solidFill>
                    <a:srgbClr val="23262D"/>
                  </a:solidFill>
                  <a:latin typeface="Freestyle Script" panose="030804020302050B0404" pitchFamily="66" charset="0"/>
                </a:rPr>
                <a:t>Conclusions</a:t>
              </a:r>
            </a:p>
          </p:txBody>
        </p:sp>
      </p:grpSp>
      <p:sp>
        <p:nvSpPr>
          <p:cNvPr id="6" name="TextBox 5">
            <a:extLst>
              <a:ext uri="{FF2B5EF4-FFF2-40B4-BE49-F238E27FC236}">
                <a16:creationId xmlns:a16="http://schemas.microsoft.com/office/drawing/2014/main" id="{080C5493-70A8-FD91-7089-C7E56240E343}"/>
              </a:ext>
            </a:extLst>
          </p:cNvPr>
          <p:cNvSpPr txBox="1"/>
          <p:nvPr/>
        </p:nvSpPr>
        <p:spPr>
          <a:xfrm>
            <a:off x="7061408" y="388760"/>
            <a:ext cx="4902606" cy="1077218"/>
          </a:xfrm>
          <a:prstGeom prst="rect">
            <a:avLst/>
          </a:prstGeom>
          <a:noFill/>
        </p:spPr>
        <p:txBody>
          <a:bodyPr wrap="square" rtlCol="0">
            <a:spAutoFit/>
          </a:bodyPr>
          <a:lstStyle/>
          <a:p>
            <a:r>
              <a:rPr lang="en-GB" sz="1600" dirty="0">
                <a:solidFill>
                  <a:srgbClr val="5A5A5A"/>
                </a:solidFill>
                <a:effectLst/>
                <a:latin typeface="Verdana" panose="020B0604030504040204" pitchFamily="34" charset="0"/>
                <a:ea typeface="Times New Roman" panose="02020603050405020304" pitchFamily="18" charset="0"/>
                <a:cs typeface="Arial" panose="020B0604020202020204" pitchFamily="34" charset="0"/>
              </a:rPr>
              <a:t>The total number of tests conducted was 59, out of which 51 tests (86.4%) passed and the remaining 8 (13.6%) failed. No blocked tests were found</a:t>
            </a:r>
            <a:endParaRPr lang="en-US" sz="1600" dirty="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7" name="TextBox 6">
            <a:extLst>
              <a:ext uri="{FF2B5EF4-FFF2-40B4-BE49-F238E27FC236}">
                <a16:creationId xmlns:a16="http://schemas.microsoft.com/office/drawing/2014/main" id="{9699DA4D-06EF-D7DB-A68E-7596A138889B}"/>
              </a:ext>
            </a:extLst>
          </p:cNvPr>
          <p:cNvSpPr txBox="1"/>
          <p:nvPr/>
        </p:nvSpPr>
        <p:spPr>
          <a:xfrm>
            <a:off x="7061408" y="3704464"/>
            <a:ext cx="4902606" cy="584775"/>
          </a:xfrm>
          <a:prstGeom prst="rect">
            <a:avLst/>
          </a:prstGeom>
          <a:noFill/>
        </p:spPr>
        <p:txBody>
          <a:bodyPr wrap="square">
            <a:spAutoFit/>
          </a:bodyPr>
          <a:lstStyle/>
          <a:p>
            <a:r>
              <a:rPr lang="en-GB" sz="1600" dirty="0">
                <a:solidFill>
                  <a:srgbClr val="5A5A5A"/>
                </a:solidFill>
                <a:effectLst/>
                <a:latin typeface="Verdana" panose="020B0604030504040204" pitchFamily="34" charset="0"/>
                <a:ea typeface="Times New Roman" panose="02020603050405020304" pitchFamily="18" charset="0"/>
                <a:cs typeface="Arial" panose="020B0604020202020204" pitchFamily="34" charset="0"/>
              </a:rPr>
              <a:t>Out of 8 bugs, 50% have normal severity and 50% with major severity</a:t>
            </a:r>
            <a:endParaRPr lang="en-US" sz="1600" dirty="0"/>
          </a:p>
        </p:txBody>
      </p:sp>
      <p:sp>
        <p:nvSpPr>
          <p:cNvPr id="8" name="TextBox 7">
            <a:extLst>
              <a:ext uri="{FF2B5EF4-FFF2-40B4-BE49-F238E27FC236}">
                <a16:creationId xmlns:a16="http://schemas.microsoft.com/office/drawing/2014/main" id="{6A4F8606-909C-1D85-BA3B-1A6E3FA8E63C}"/>
              </a:ext>
            </a:extLst>
          </p:cNvPr>
          <p:cNvSpPr txBox="1"/>
          <p:nvPr/>
        </p:nvSpPr>
        <p:spPr>
          <a:xfrm>
            <a:off x="7061408" y="4650513"/>
            <a:ext cx="4902606" cy="1815882"/>
          </a:xfrm>
          <a:prstGeom prst="rect">
            <a:avLst/>
          </a:prstGeom>
          <a:noFill/>
        </p:spPr>
        <p:txBody>
          <a:bodyPr wrap="square">
            <a:spAutoFit/>
          </a:bodyPr>
          <a:lstStyle/>
          <a:p>
            <a:r>
              <a:rPr lang="en-GB" sz="1600" dirty="0">
                <a:solidFill>
                  <a:srgbClr val="5A5A5A"/>
                </a:solidFill>
                <a:effectLst/>
                <a:latin typeface="Verdana" panose="020B0604030504040204" pitchFamily="34" charset="0"/>
                <a:ea typeface="Times New Roman" panose="02020603050405020304" pitchFamily="18" charset="0"/>
                <a:cs typeface="Arial" panose="020B0604020202020204" pitchFamily="34" charset="0"/>
              </a:rPr>
              <a:t>There are 3 defects categorized as improvements, 3 categorized as bugs and 2 categorized as feature. I will surely pass this information to my friend so that updates to the site can be made if he chooses so, along with other UI improvements noticed during tests but not covered by Test Cases</a:t>
            </a:r>
            <a:endParaRPr lang="en-US" sz="1600" dirty="0"/>
          </a:p>
        </p:txBody>
      </p:sp>
      <p:sp>
        <p:nvSpPr>
          <p:cNvPr id="9" name="TextBox 8">
            <a:extLst>
              <a:ext uri="{FF2B5EF4-FFF2-40B4-BE49-F238E27FC236}">
                <a16:creationId xmlns:a16="http://schemas.microsoft.com/office/drawing/2014/main" id="{9B7692A8-74C0-89FF-268B-3DECDB5308B4}"/>
              </a:ext>
            </a:extLst>
          </p:cNvPr>
          <p:cNvSpPr txBox="1"/>
          <p:nvPr/>
        </p:nvSpPr>
        <p:spPr>
          <a:xfrm>
            <a:off x="962076" y="3957350"/>
            <a:ext cx="4359732" cy="2308324"/>
          </a:xfrm>
          <a:prstGeom prst="rect">
            <a:avLst/>
          </a:prstGeom>
          <a:noFill/>
        </p:spPr>
        <p:txBody>
          <a:bodyPr wrap="square">
            <a:spAutoFit/>
          </a:bodyPr>
          <a:lstStyle/>
          <a:p>
            <a:r>
              <a:rPr lang="en-GB" sz="1800" dirty="0">
                <a:solidFill>
                  <a:srgbClr val="5A5A5A"/>
                </a:solidFill>
                <a:effectLst/>
                <a:latin typeface="Verdana" panose="020B0604030504040204" pitchFamily="34" charset="0"/>
                <a:ea typeface="Times New Roman" panose="02020603050405020304" pitchFamily="18" charset="0"/>
                <a:cs typeface="Arial" panose="020B0604020202020204" pitchFamily="34" charset="0"/>
              </a:rPr>
              <a:t>As there were no requirements and specifications for this project, the goal was to cover the website content as much as possible with relevant tests and the approach was to divide the testing in both Functional Tests and Non-Functional Tests</a:t>
            </a:r>
            <a:endParaRPr lang="en-US" dirty="0"/>
          </a:p>
        </p:txBody>
      </p:sp>
      <p:sp>
        <p:nvSpPr>
          <p:cNvPr id="10" name="TextBox 9">
            <a:extLst>
              <a:ext uri="{FF2B5EF4-FFF2-40B4-BE49-F238E27FC236}">
                <a16:creationId xmlns:a16="http://schemas.microsoft.com/office/drawing/2014/main" id="{62A6E2B2-0F3E-2A8B-1754-989B84A4489D}"/>
              </a:ext>
            </a:extLst>
          </p:cNvPr>
          <p:cNvSpPr txBox="1"/>
          <p:nvPr/>
        </p:nvSpPr>
        <p:spPr>
          <a:xfrm>
            <a:off x="7061408" y="1837332"/>
            <a:ext cx="4902606" cy="1569660"/>
          </a:xfrm>
          <a:prstGeom prst="rect">
            <a:avLst/>
          </a:prstGeom>
          <a:noFill/>
        </p:spPr>
        <p:txBody>
          <a:bodyPr wrap="square">
            <a:spAutoFit/>
          </a:bodyPr>
          <a:lstStyle/>
          <a:p>
            <a:r>
              <a:rPr lang="en-GB" sz="1600" dirty="0">
                <a:solidFill>
                  <a:srgbClr val="5A5A5A"/>
                </a:solidFill>
                <a:latin typeface="Verdana" panose="020B0604030504040204" pitchFamily="34" charset="0"/>
                <a:cs typeface="Arial" panose="020B0604020202020204" pitchFamily="34" charset="0"/>
              </a:rPr>
              <a:t>Functional Tests were divided into Exploratory (36%), Smoke (27%), Component (8%), Negative (12%) and Positive (3%) while the Non-Functional Tests were divided into Security (5%), Compatibility (7%) and Performance (2%)</a:t>
            </a:r>
            <a:endParaRPr lang="en-US" sz="1600" dirty="0"/>
          </a:p>
        </p:txBody>
      </p:sp>
      <p:pic>
        <p:nvPicPr>
          <p:cNvPr id="11" name="Picture 10">
            <a:extLst>
              <a:ext uri="{FF2B5EF4-FFF2-40B4-BE49-F238E27FC236}">
                <a16:creationId xmlns:a16="http://schemas.microsoft.com/office/drawing/2014/main" id="{61030E71-EAF6-A986-AAB7-2218FB9CF314}"/>
              </a:ext>
            </a:extLst>
          </p:cNvPr>
          <p:cNvPicPr>
            <a:picLocks noChangeAspect="1"/>
          </p:cNvPicPr>
          <p:nvPr/>
        </p:nvPicPr>
        <p:blipFill rotWithShape="1">
          <a:blip r:embed="rId3">
            <a:extLst>
              <a:ext uri="{28A0092B-C50C-407E-A947-70E740481C1C}">
                <a14:useLocalDpi xmlns:a14="http://schemas.microsoft.com/office/drawing/2010/main" val="0"/>
              </a:ext>
            </a:extLst>
          </a:blip>
          <a:srcRect l="7378" r="7689" b="17423"/>
          <a:stretch/>
        </p:blipFill>
        <p:spPr>
          <a:xfrm>
            <a:off x="6330446" y="616206"/>
            <a:ext cx="640080" cy="622325"/>
          </a:xfrm>
          <a:prstGeom prst="rect">
            <a:avLst/>
          </a:prstGeom>
        </p:spPr>
      </p:pic>
      <p:pic>
        <p:nvPicPr>
          <p:cNvPr id="12" name="Picture 11">
            <a:extLst>
              <a:ext uri="{FF2B5EF4-FFF2-40B4-BE49-F238E27FC236}">
                <a16:creationId xmlns:a16="http://schemas.microsoft.com/office/drawing/2014/main" id="{B2EBED17-AE14-C415-D279-C76DC4337950}"/>
              </a:ext>
            </a:extLst>
          </p:cNvPr>
          <p:cNvPicPr>
            <a:picLocks noChangeAspect="1"/>
          </p:cNvPicPr>
          <p:nvPr/>
        </p:nvPicPr>
        <p:blipFill>
          <a:blip r:embed="rId4"/>
          <a:stretch>
            <a:fillRect/>
          </a:stretch>
        </p:blipFill>
        <p:spPr>
          <a:xfrm>
            <a:off x="6330391" y="3685928"/>
            <a:ext cx="640135" cy="621846"/>
          </a:xfrm>
          <a:prstGeom prst="rect">
            <a:avLst/>
          </a:prstGeom>
        </p:spPr>
      </p:pic>
      <p:pic>
        <p:nvPicPr>
          <p:cNvPr id="13" name="Picture 12">
            <a:extLst>
              <a:ext uri="{FF2B5EF4-FFF2-40B4-BE49-F238E27FC236}">
                <a16:creationId xmlns:a16="http://schemas.microsoft.com/office/drawing/2014/main" id="{D7B72BFC-6E81-A952-28E9-12AF5EE8A5D3}"/>
              </a:ext>
            </a:extLst>
          </p:cNvPr>
          <p:cNvPicPr>
            <a:picLocks noChangeAspect="1"/>
          </p:cNvPicPr>
          <p:nvPr/>
        </p:nvPicPr>
        <p:blipFill>
          <a:blip r:embed="rId4"/>
          <a:stretch>
            <a:fillRect/>
          </a:stretch>
        </p:blipFill>
        <p:spPr>
          <a:xfrm>
            <a:off x="6330391" y="2311239"/>
            <a:ext cx="640135" cy="621846"/>
          </a:xfrm>
          <a:prstGeom prst="rect">
            <a:avLst/>
          </a:prstGeom>
        </p:spPr>
      </p:pic>
      <p:pic>
        <p:nvPicPr>
          <p:cNvPr id="14" name="Picture 13">
            <a:extLst>
              <a:ext uri="{FF2B5EF4-FFF2-40B4-BE49-F238E27FC236}">
                <a16:creationId xmlns:a16="http://schemas.microsoft.com/office/drawing/2014/main" id="{F29D2DD3-18AB-F4CD-17AB-82F4F88F8576}"/>
              </a:ext>
            </a:extLst>
          </p:cNvPr>
          <p:cNvPicPr>
            <a:picLocks noChangeAspect="1"/>
          </p:cNvPicPr>
          <p:nvPr/>
        </p:nvPicPr>
        <p:blipFill>
          <a:blip r:embed="rId4"/>
          <a:stretch>
            <a:fillRect/>
          </a:stretch>
        </p:blipFill>
        <p:spPr>
          <a:xfrm>
            <a:off x="231059" y="4800589"/>
            <a:ext cx="640135" cy="621846"/>
          </a:xfrm>
          <a:prstGeom prst="rect">
            <a:avLst/>
          </a:prstGeom>
        </p:spPr>
      </p:pic>
      <p:pic>
        <p:nvPicPr>
          <p:cNvPr id="15" name="Picture 14">
            <a:extLst>
              <a:ext uri="{FF2B5EF4-FFF2-40B4-BE49-F238E27FC236}">
                <a16:creationId xmlns:a16="http://schemas.microsoft.com/office/drawing/2014/main" id="{E9C5AADD-CF2E-A0E7-1892-999EA52ABFCF}"/>
              </a:ext>
            </a:extLst>
          </p:cNvPr>
          <p:cNvPicPr>
            <a:picLocks noChangeAspect="1"/>
          </p:cNvPicPr>
          <p:nvPr/>
        </p:nvPicPr>
        <p:blipFill>
          <a:blip r:embed="rId4"/>
          <a:stretch>
            <a:fillRect/>
          </a:stretch>
        </p:blipFill>
        <p:spPr>
          <a:xfrm>
            <a:off x="6330391" y="5247531"/>
            <a:ext cx="640135" cy="621846"/>
          </a:xfrm>
          <a:prstGeom prst="rect">
            <a:avLst/>
          </a:prstGeom>
        </p:spPr>
      </p:pic>
    </p:spTree>
    <p:extLst>
      <p:ext uri="{BB962C8B-B14F-4D97-AF65-F5344CB8AC3E}">
        <p14:creationId xmlns:p14="http://schemas.microsoft.com/office/powerpoint/2010/main" val="413460912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1028</TotalTime>
  <Words>354</Words>
  <Application>Microsoft Office PowerPoint</Application>
  <PresentationFormat>Widescreen</PresentationFormat>
  <Paragraphs>47</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Calibri</vt:lpstr>
      <vt:lpstr>Calibri Light</vt:lpstr>
      <vt:lpstr>Freestyle Script</vt:lpstr>
      <vt:lpstr>Times New Roman</vt:lpstr>
      <vt:lpstr>Trebuchet MS</vt:lpstr>
      <vt:lpstr>Verdana</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Radu Comsa</dc:creator>
  <cp:lastModifiedBy>Radu Comsa</cp:lastModifiedBy>
  <cp:revision>34</cp:revision>
  <dcterms:created xsi:type="dcterms:W3CDTF">2024-03-15T16:06:01Z</dcterms:created>
  <dcterms:modified xsi:type="dcterms:W3CDTF">2024-03-23T09:47:53Z</dcterms:modified>
</cp:coreProperties>
</file>

<file path=docProps/thumbnail.jpeg>
</file>